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94697" autoAdjust="0"/>
  </p:normalViewPr>
  <p:slideViewPr>
    <p:cSldViewPr snapToGrid="0" snapToObjects="1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4CEBE-583A-A147-B7FC-A45C6D92E3BB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2689C-D6CC-6544-B056-9F6CBB567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7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6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2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6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44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76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38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0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Update on TORC1 and TORC2 Phylogenetics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/>
              <a:t>Kyle Johnson</a:t>
            </a:r>
            <a:r>
              <a:rPr lang="en-US" dirty="0"/>
              <a:t> and</a:t>
            </a:r>
            <a:r>
              <a:rPr dirty="0"/>
              <a:t> </a:t>
            </a:r>
            <a:r>
              <a:rPr dirty="0" err="1"/>
              <a:t>Dellara</a:t>
            </a:r>
            <a:r>
              <a:rPr lang="en-US" dirty="0" err="1"/>
              <a:t>a</a:t>
            </a:r>
            <a:r>
              <a:rPr dirty="0" err="1"/>
              <a:t>m</a:t>
            </a:r>
            <a:r>
              <a:rPr lang="en-US" dirty="0"/>
              <a:t> </a:t>
            </a:r>
            <a:r>
              <a:rPr lang="en-US" dirty="0" err="1"/>
              <a:t>Pourkeramati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2025-01-2</a:t>
            </a:r>
            <a:r>
              <a:rPr lang="en-US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Relative to Total Species Surveyed</a:t>
            </a:r>
          </a:p>
        </p:txBody>
      </p:sp>
      <p:pic>
        <p:nvPicPr>
          <p:cNvPr id="3" name="Picture 1" descr="Presentation_Slides_Phylogenetics--2-_files/figure-pptx/unnamed-chunk-11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2516" y="1201821"/>
            <a:ext cx="4178968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Score Distribution</a:t>
            </a:r>
          </a:p>
        </p:txBody>
      </p:sp>
      <p:pic>
        <p:nvPicPr>
          <p:cNvPr id="3" name="Picture 1" descr="Presentation_Slides_Phylogenetics--2-_files/figure-pptx/unnamed-chunk-12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6368" y="1217863"/>
            <a:ext cx="4291263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SIN1 much more rare in most Super Groups</a:t>
            </a:r>
          </a:p>
          <a:p>
            <a:pPr lvl="0"/>
            <a:r>
              <a:t>Predominately in the Oomycota group (Pseudo-Fungi)</a:t>
            </a:r>
          </a:p>
          <a:p>
            <a:pPr lvl="0"/>
            <a:r>
              <a:t>Very Prevalent within the Ciliates</a:t>
            </a:r>
          </a:p>
          <a:p>
            <a:pPr lvl="0"/>
            <a:r>
              <a:t>Some random hits detected in Chlorophyta and Streptophyta</a:t>
            </a:r>
          </a:p>
          <a:p>
            <a:pPr lvl="0"/>
            <a:r>
              <a:t>Further SRA analysis required to rule out their presence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SIN1 Tree</a:t>
            </a:r>
          </a:p>
        </p:txBody>
      </p:sp>
      <p:pic>
        <p:nvPicPr>
          <p:cNvPr id="3" name="Picture 1" descr="Presentation_Slides_Phylogenetics--2-_files/figure-pptx/unnamed-chunk-13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6526" y="1063229"/>
            <a:ext cx="4170947" cy="37762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Relative to Total Species Surveyed</a:t>
            </a:r>
          </a:p>
        </p:txBody>
      </p:sp>
      <p:pic>
        <p:nvPicPr>
          <p:cNvPr id="3" name="Picture 1" descr="Presentation_Slides_Phylogenetics--2-_files/figure-pptx/unnamed-chunk-14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98558" y="1193800"/>
            <a:ext cx="4146884" cy="353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Score Distribution</a:t>
            </a:r>
          </a:p>
        </p:txBody>
      </p:sp>
      <p:pic>
        <p:nvPicPr>
          <p:cNvPr id="3" name="Picture 1" descr="Presentation_Slides_Phylogenetics--2-_files/figure-pptx/unnamed-chunk-15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44416" y="1177758"/>
            <a:ext cx="4255168" cy="34664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TOR found across nearly every single species sampled</a:t>
            </a:r>
          </a:p>
          <a:p>
            <a:pPr lvl="0"/>
            <a:r>
              <a:t>Orgininally thought that all parasites lacked TOR, results suggest some remnant</a:t>
            </a:r>
          </a:p>
          <a:p>
            <a:pPr lvl="0"/>
            <a:r>
              <a:t>Very strong clustering into Group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TOR Tree</a:t>
            </a:r>
          </a:p>
        </p:txBody>
      </p:sp>
      <p:pic>
        <p:nvPicPr>
          <p:cNvPr id="3" name="Picture 1" descr="Presentation_Slides_Phylogenetics--2-_files/figure-pptx/unnamed-chunk-19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Relative to Total Species Surveyed</a:t>
            </a:r>
          </a:p>
        </p:txBody>
      </p:sp>
      <p:pic>
        <p:nvPicPr>
          <p:cNvPr id="3" name="Picture 1" descr="Presentation_Slides_Phylogenetics--2-_files/figure-pptx/unnamed-chunk-20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70747" y="1201821"/>
            <a:ext cx="4002505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Score Distribution</a:t>
            </a:r>
          </a:p>
        </p:txBody>
      </p:sp>
      <p:pic>
        <p:nvPicPr>
          <p:cNvPr id="3" name="Picture 1" descr="Presentation_Slides_Phylogenetics--2-_files/figure-pptx/unnamed-chunk-21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Initial Thoughts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Originally did by the following:</a:t>
            </a:r>
          </a:p>
          <a:p>
            <a:pPr lvl="0"/>
            <a:r>
              <a:t>Parasites, Photosynthetic symbiotes, Ciliates</a:t>
            </a:r>
          </a:p>
          <a:p>
            <a:pPr lvl="0"/>
            <a:r>
              <a:t>Found some out-lier organisms which are unicellular</a:t>
            </a:r>
          </a:p>
          <a:p>
            <a:pPr lvl="0"/>
            <a:r>
              <a:t>In Stramenopiles, fairly uniform distribution of TOR Components</a:t>
            </a:r>
          </a:p>
          <a:p>
            <a:pPr lvl="0"/>
            <a:r>
              <a:t>Rhizaria information is unreliable at current moment</a:t>
            </a:r>
          </a:p>
          <a:p>
            <a:pPr lvl="0"/>
            <a:r>
              <a:t>Alveolata contained wide majority of parastic organisms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Very segregated results across phylum/Super Group</a:t>
            </a:r>
          </a:p>
          <a:p>
            <a:pPr lvl="0"/>
            <a:r>
              <a:t>Some mixing, likely due to the repeat nature of the protein</a:t>
            </a:r>
          </a:p>
          <a:p>
            <a:pPr lvl="0"/>
            <a:r>
              <a:t>Alveolata tended to have the lowest scores overall for this protein</a:t>
            </a:r>
          </a:p>
          <a:p>
            <a:pPr lvl="0"/>
            <a:r>
              <a:t>Parasites tend to be found in the Alveolatas, supsected reason for low score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LST8 Tree</a:t>
            </a:r>
          </a:p>
        </p:txBody>
      </p:sp>
      <p:pic>
        <p:nvPicPr>
          <p:cNvPr id="3" name="Picture 1" descr="Presentation_Slides_Phylogenetics--2-_files/figure-pptx/unnamed-chunk-22-1.jpe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Relative to Total Species Surveyed</a:t>
            </a:r>
          </a:p>
        </p:txBody>
      </p:sp>
      <p:pic>
        <p:nvPicPr>
          <p:cNvPr id="3" name="Picture 1" descr="Presentation_Slides_Phylogenetics--2-_files/figure-pptx/unnamed-chunk-23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Score Distribution</a:t>
            </a:r>
          </a:p>
        </p:txBody>
      </p:sp>
      <p:pic>
        <p:nvPicPr>
          <p:cNvPr id="3" name="Picture 1" descr="Presentation_Slides_Phylogenetics--2-_files/figure-pptx/unnamed-chunk-24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Continued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Expanded research parameters to include the following:</a:t>
            </a:r>
          </a:p>
          <a:p>
            <a:pPr lvl="0"/>
            <a:r>
              <a:t>For Archaeplastida: Streptophyta, chlorophyta, rhodophyta</a:t>
            </a:r>
          </a:p>
          <a:p>
            <a:pPr lvl="0"/>
            <a:r>
              <a:t>For Excavata: Discoba and Metamonada</a:t>
            </a:r>
          </a:p>
          <a:p>
            <a:pPr lvl="0"/>
            <a:r>
              <a:t>Currently looking for more information about Rhizaria</a:t>
            </a:r>
          </a:p>
          <a:p>
            <a:pPr lvl="0"/>
            <a:r>
              <a:t>Beginning SRA work to rule out/in some outlier species in all supergroups</a:t>
            </a:r>
          </a:p>
          <a:p>
            <a:pPr lvl="0"/>
            <a:r>
              <a:t>Expanding the phylogenetic trees for the protein components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RAPTOR found across all Super Groups</a:t>
            </a:r>
          </a:p>
          <a:p>
            <a:pPr lvl="0"/>
            <a:r>
              <a:t>Major exception found within the Ciliates who lack entirely</a:t>
            </a:r>
          </a:p>
          <a:p>
            <a:pPr lvl="0"/>
            <a:r>
              <a:t>Results indicate the presence of One RAPTOR at minimum. More likely (see A.thaliana)</a:t>
            </a:r>
          </a:p>
          <a:p>
            <a:pPr lvl="0"/>
            <a:r>
              <a:t>Very clustered results. I.E. RAPTOR proteins tend to stay very close to Group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RAPTOR Tree</a:t>
            </a:r>
          </a:p>
        </p:txBody>
      </p:sp>
      <p:pic>
        <p:nvPicPr>
          <p:cNvPr id="3" name="Picture 1" descr="Presentation_Slides_Phylogenetics--2-_files/figure-pptx/unnamed-chunk-16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0379" y="1193800"/>
            <a:ext cx="3830721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Relative to Total Species Surveyed</a:t>
            </a:r>
          </a:p>
        </p:txBody>
      </p:sp>
      <p:pic>
        <p:nvPicPr>
          <p:cNvPr id="3" name="Picture 1" descr="Presentation_Slides_Phylogenetics--2-_files/figure-pptx/unnamed-chunk-17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0379" y="1193800"/>
            <a:ext cx="3946358" cy="353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Score Distribution</a:t>
            </a:r>
          </a:p>
        </p:txBody>
      </p:sp>
      <p:pic>
        <p:nvPicPr>
          <p:cNvPr id="3" name="Picture 1" descr="Presentation_Slides_Phylogenetics--2-_files/figure-pptx/unnamed-chunk-18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2358" y="1055208"/>
            <a:ext cx="4170947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RICTOR very prevalent across the different Super Groups</a:t>
            </a:r>
          </a:p>
          <a:p>
            <a:pPr lvl="0"/>
            <a:r>
              <a:t>Found especially within the Excavates and the SAR Groups</a:t>
            </a:r>
          </a:p>
          <a:p>
            <a:pPr lvl="0"/>
            <a:r>
              <a:t>Some hits were found in the Archaeplastida grouping</a:t>
            </a:r>
          </a:p>
          <a:p>
            <a:pPr lvl="0"/>
            <a:r>
              <a:t>SRA analysis required to officially confirm presence</a:t>
            </a:r>
          </a:p>
          <a:p>
            <a:pPr lvl="0"/>
            <a:r>
              <a:t>Possible issues with contamination in Streptophyta specifically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Rictor Tree</a:t>
            </a:r>
          </a:p>
        </p:txBody>
      </p:sp>
      <p:pic>
        <p:nvPicPr>
          <p:cNvPr id="3" name="Picture 1" descr="Presentation_Slides_Phylogenetics--2-_files/figure-pptx/unnamed-chunk-10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50168" y="898357"/>
            <a:ext cx="4299285" cy="395437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398</Words>
  <Application>Microsoft Macintosh PowerPoint</Application>
  <PresentationFormat>On-screen Show (16:9)</PresentationFormat>
  <Paragraphs>74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Update on TORC1 and TORC2 Phylogenetics</vt:lpstr>
      <vt:lpstr>Initial Thoughts Slide</vt:lpstr>
      <vt:lpstr>Continued Work</vt:lpstr>
      <vt:lpstr>RAPTOR Results</vt:lpstr>
      <vt:lpstr>Combined RAPTOR Tree</vt:lpstr>
      <vt:lpstr>RAPTOR Relative to Total Species Surveyed</vt:lpstr>
      <vt:lpstr>RAPTOR Score Distribution</vt:lpstr>
      <vt:lpstr>RICTOR Results</vt:lpstr>
      <vt:lpstr>Combined Rictor Tree</vt:lpstr>
      <vt:lpstr>RICTOR Relative to Total Species Surveyed</vt:lpstr>
      <vt:lpstr>RICTOR Score Distribution</vt:lpstr>
      <vt:lpstr>SIN1 Results</vt:lpstr>
      <vt:lpstr>Combined SIN1 Tree</vt:lpstr>
      <vt:lpstr>SIN1 Relative to Total Species Surveyed</vt:lpstr>
      <vt:lpstr>SIN1 Score Distribution</vt:lpstr>
      <vt:lpstr>TOR Results</vt:lpstr>
      <vt:lpstr>Combined TOR Tree</vt:lpstr>
      <vt:lpstr>TOR Relative to Total Species Surveyed</vt:lpstr>
      <vt:lpstr>TOR Score Distribution</vt:lpstr>
      <vt:lpstr>LST8 Results</vt:lpstr>
      <vt:lpstr>Combined LST8 Tree</vt:lpstr>
      <vt:lpstr>LST8 Relative to Total Species Surveyed</vt:lpstr>
      <vt:lpstr>LST8 Score Distribution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TORC1 and TORC2 Phylogenetics</dc:title>
  <dc:creator>Kyle Johnson, Dellaram</dc:creator>
  <cp:keywords/>
  <cp:lastModifiedBy>Dellaraam Pourkeramati</cp:lastModifiedBy>
  <cp:revision>3</cp:revision>
  <dcterms:created xsi:type="dcterms:W3CDTF">2025-01-22T20:59:33Z</dcterms:created>
  <dcterms:modified xsi:type="dcterms:W3CDTF">2025-01-22T21:21:12Z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2025-01-22</vt:lpwstr>
  </property>
  <property fmtid="{D5CDD505-2E9C-101B-9397-08002B2CF9AE}" pid="3" name="output">
    <vt:lpwstr>powerpoint_presentation</vt:lpwstr>
  </property>
</Properties>
</file>